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59" r:id="rId6"/>
    <p:sldId id="272" r:id="rId7"/>
    <p:sldId id="266" r:id="rId8"/>
    <p:sldId id="274" r:id="rId9"/>
    <p:sldId id="278" r:id="rId10"/>
    <p:sldId id="277" r:id="rId11"/>
    <p:sldId id="262" r:id="rId12"/>
    <p:sldId id="269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660"/>
  </p:normalViewPr>
  <p:slideViewPr>
    <p:cSldViewPr>
      <p:cViewPr>
        <p:scale>
          <a:sx n="87" d="100"/>
          <a:sy n="87" d="100"/>
        </p:scale>
        <p:origin x="-66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8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8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5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B24D-789F-436D-ADDF-0354878FF40C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http://www.ringneckdove.com/Wilmer's%20WebPage/Oklahoma/Record%20Mesquite%20tree.jpg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4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11" Type="http://schemas.openxmlformats.org/officeDocument/2006/relationships/slide" Target="slide12.xml"/><Relationship Id="rId5" Type="http://schemas.openxmlformats.org/officeDocument/2006/relationships/image" Target="../media/image44.jpeg"/><Relationship Id="rId15" Type="http://schemas.openxmlformats.org/officeDocument/2006/relationships/image" Target="../media/image51.jpeg"/><Relationship Id="rId10" Type="http://schemas.openxmlformats.org/officeDocument/2006/relationships/slide" Target="slide2.xml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5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slide" Target="slide4.xml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12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slide" Target="slide6.xml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slide" Target="slide8.xml"/><Relationship Id="rId10" Type="http://schemas.openxmlformats.org/officeDocument/2006/relationships/image" Target="../media/image28.jpeg"/><Relationship Id="rId4" Type="http://schemas.openxmlformats.org/officeDocument/2006/relationships/slide" Target="slide2.xm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40.jpe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9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8.jpg"/><Relationship Id="rId5" Type="http://schemas.openxmlformats.org/officeDocument/2006/relationships/image" Target="../media/image33.jpeg"/><Relationship Id="rId10" Type="http://schemas.openxmlformats.org/officeDocument/2006/relationships/image" Target="../media/image37.jpg"/><Relationship Id="rId4" Type="http://schemas.openxmlformats.org/officeDocument/2006/relationships/slide" Target="slide2.xml"/><Relationship Id="rId9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Native American Indians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Geographical Regions</a:t>
            </a:r>
          </a:p>
          <a:p>
            <a:r>
              <a:rPr lang="en-US" dirty="0" smtClean="0"/>
              <a:t>Land, Climate, Plants, Animals</a:t>
            </a:r>
          </a:p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391400" y="5943600"/>
            <a:ext cx="9906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7600" y="60637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California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Chumash tribe lived in the central and coastal region of California.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land in this area had mountains, trees, ocean seashore and fog.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environment had willow trees, milkweed, </a:t>
            </a:r>
            <a:r>
              <a:rPr lang="en-US" sz="2000" dirty="0" err="1"/>
              <a:t>tule</a:t>
            </a:r>
            <a:r>
              <a:rPr lang="en-US" sz="2000" dirty="0"/>
              <a:t>, bulrushes, cattails and shrubs</a:t>
            </a:r>
            <a:r>
              <a:rPr lang="en-US" sz="2000" dirty="0" smtClean="0"/>
              <a:t>.  Acorns, nuts, fruits, and herbs were also available.</a:t>
            </a:r>
          </a:p>
          <a:p>
            <a:endParaRPr lang="en-US" sz="2000" dirty="0"/>
          </a:p>
          <a:p>
            <a:r>
              <a:rPr lang="en-US" sz="2000" dirty="0" smtClean="0"/>
              <a:t>Seals</a:t>
            </a:r>
            <a:r>
              <a:rPr lang="en-US" sz="2000" dirty="0"/>
              <a:t>, Walrus, </a:t>
            </a:r>
            <a:r>
              <a:rPr lang="en-US" sz="2000" dirty="0" smtClean="0"/>
              <a:t>otters, whales</a:t>
            </a:r>
            <a:r>
              <a:rPr lang="en-US" sz="2000" dirty="0"/>
              <a:t>, rabbits, oxen, raccoons, </a:t>
            </a:r>
            <a:r>
              <a:rPr lang="en-US" sz="2000" dirty="0" smtClean="0"/>
              <a:t>deer, squirrels</a:t>
            </a:r>
            <a:r>
              <a:rPr lang="en-US" sz="2000" dirty="0"/>
              <a:t>, bear and shark live in this area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The name “Chumash” probably meant “a people who make shell bead money”.</a:t>
            </a:r>
            <a:endParaRPr lang="en-US" sz="20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uni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/>
          <a:stretch/>
        </p:blipFill>
        <p:spPr bwMode="auto">
          <a:xfrm>
            <a:off x="4344835" y="1471921"/>
            <a:ext cx="2314224" cy="22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selk\AppData\Local\Microsoft\Windows\Temporary Internet Files\Content.IE5\PHV7AXKY\MP9004027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6" y="3581400"/>
            <a:ext cx="2941320" cy="196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selk\AppData\Local\Microsoft\Windows\Temporary Internet Files\Content.IE5\6H5U333J\MP90026247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59" y="3962400"/>
            <a:ext cx="2175706" cy="20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Southwest</a:t>
            </a:r>
            <a:endParaRPr lang="en-US" dirty="0"/>
          </a:p>
        </p:txBody>
      </p:sp>
      <p:pic>
        <p:nvPicPr>
          <p:cNvPr id="6147" name="Picture 3" descr="MPj018071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99" y="2670568"/>
            <a:ext cx="1813066" cy="119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49" name="Picture 5" descr="MPj040658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3" y="1549872"/>
            <a:ext cx="1025525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1" name="Picture 7" descr="MP900262641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93" y="761853"/>
            <a:ext cx="1023296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2" name="Picture 8" descr="images[8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83" y="1369646"/>
            <a:ext cx="930782" cy="11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3" name="Picture 9" descr="MP900438328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1546"/>
            <a:ext cx="1709303" cy="128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06482"/>
              </p:ext>
            </p:extLst>
          </p:nvPr>
        </p:nvGraphicFramePr>
        <p:xfrm>
          <a:off x="350529" y="5635544"/>
          <a:ext cx="8229600" cy="935277"/>
        </p:xfrm>
        <a:graphic>
          <a:graphicData uri="http://schemas.openxmlformats.org/drawingml/2006/table">
            <a:tbl>
              <a:tblPr/>
              <a:tblGrid>
                <a:gridCol w="754198"/>
                <a:gridCol w="7475402"/>
              </a:tblGrid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Climate/Land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It is very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hot and dry in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the desert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.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The mountains are cold. There are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flat mesas.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Plants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Cactus,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mesquite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and juniper trees,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sagebrush,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agave, corn, and beans grow.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1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Animals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The Southwest has jackrabbits, bobcats,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coral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snakes, coyote, and pronghorn antelope.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ontrol 10"/>
          <p:cNvSpPr>
            <a:spLocks noChangeArrowheads="1" noChangeShapeType="1"/>
          </p:cNvSpPr>
          <p:nvPr/>
        </p:nvSpPr>
        <p:spPr bwMode="auto">
          <a:xfrm>
            <a:off x="1200150" y="9645650"/>
            <a:ext cx="8677275" cy="9413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eft Arrow 15">
            <a:hlinkClick r:id="rId10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hlinkClick r:id="rId10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63246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11" action="ppaction://hlinksldjump"/>
              </a:rPr>
              <a:t>Click here for more</a:t>
            </a:r>
            <a:endParaRPr lang="en-US" sz="1000" dirty="0"/>
          </a:p>
        </p:txBody>
      </p:sp>
      <p:pic>
        <p:nvPicPr>
          <p:cNvPr id="6148" name="Picture 4" descr="http://www.ringneckdove.com/Wilmer's%20WebPage/Oklahoma/Record%20Mesquite%20tree.jpg"/>
          <p:cNvPicPr>
            <a:picLocks noChangeAspect="1" noChangeArrowheads="1"/>
          </p:cNvPicPr>
          <p:nvPr/>
        </p:nvPicPr>
        <p:blipFill rotWithShape="1"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/>
        </p:blipFill>
        <p:spPr bwMode="auto">
          <a:xfrm>
            <a:off x="1637901" y="2694786"/>
            <a:ext cx="1851987" cy="133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070" y="266254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cactus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6713" y="2358323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Mesquite tree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7557" y="112744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agave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4" descr="https://www.madography.com/wp-content/uploads/2012/09/COLORADO-PRONGHORN_DAM_031202_002WP_MADOGRAPHY-Original-Image-Capture-by-Doug-Mayhew_0901201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90" y="3908314"/>
            <a:ext cx="2518756" cy="16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arleton.edu/Departments/range/New%20Photo%20Slides/Photo%20Slides%201-137/sand%20sagebrush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"/>
          <a:stretch/>
        </p:blipFill>
        <p:spPr bwMode="auto">
          <a:xfrm>
            <a:off x="994501" y="953257"/>
            <a:ext cx="2123289" cy="13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6304" y="909319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sagebrush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47602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juniper 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5756" y="1927226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Bob cat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3983" y="630091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Jack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rabbit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6820" y="353898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Coral snake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5996" y="3915126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</a:t>
            </a:r>
            <a:r>
              <a:rPr lang="en-US" dirty="0" smtClean="0">
                <a:latin typeface="Comic Sans MS" panose="030F0702030302020204" pitchFamily="66" charset="0"/>
              </a:rPr>
              <a:t>ronghorn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antelope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77773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mesa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74875" y="4010975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canyons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Southwest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of </a:t>
            </a:r>
            <a:r>
              <a:rPr lang="en-US" sz="2000" dirty="0"/>
              <a:t>the </a:t>
            </a:r>
            <a:r>
              <a:rPr lang="en-US" sz="2000" dirty="0" smtClean="0"/>
              <a:t>Southwest have </a:t>
            </a:r>
            <a:r>
              <a:rPr lang="en-US" sz="2000" dirty="0"/>
              <a:t>tall mountains and deep canyons where rivers flow. </a:t>
            </a:r>
            <a:r>
              <a:rPr lang="en-US" sz="2000" dirty="0" smtClean="0"/>
              <a:t>The riverbeds are made of clay.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Grand Canyon is in </a:t>
            </a:r>
            <a:r>
              <a:rPr lang="en-US" sz="2000" dirty="0" smtClean="0"/>
              <a:t>the Southwest. </a:t>
            </a:r>
          </a:p>
          <a:p>
            <a:r>
              <a:rPr lang="en-US" sz="2000" dirty="0" smtClean="0"/>
              <a:t>Pine forests grow </a:t>
            </a:r>
            <a:r>
              <a:rPr lang="en-US" sz="2000" dirty="0"/>
              <a:t>on the </a:t>
            </a:r>
            <a:r>
              <a:rPr lang="en-US" sz="2000" dirty="0" smtClean="0"/>
              <a:t>mountains. </a:t>
            </a:r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dirty="0" smtClean="0"/>
              <a:t>south it </a:t>
            </a:r>
            <a:r>
              <a:rPr lang="en-US" sz="2000" dirty="0"/>
              <a:t>is mostly desert with </a:t>
            </a:r>
            <a:r>
              <a:rPr lang="en-US" sz="2000" dirty="0" smtClean="0"/>
              <a:t>sagebrush </a:t>
            </a:r>
            <a:r>
              <a:rPr lang="en-US" sz="2000" dirty="0"/>
              <a:t>and cacti. </a:t>
            </a:r>
            <a:r>
              <a:rPr lang="en-US" sz="2000" dirty="0" smtClean="0"/>
              <a:t>Days can </a:t>
            </a:r>
            <a:r>
              <a:rPr lang="en-US" sz="2000" dirty="0"/>
              <a:t>be very hot and </a:t>
            </a:r>
            <a:r>
              <a:rPr lang="en-US" sz="2000" dirty="0" smtClean="0"/>
              <a:t>nights, </a:t>
            </a:r>
            <a:r>
              <a:rPr lang="en-US" sz="2000" dirty="0"/>
              <a:t>very </a:t>
            </a:r>
            <a:r>
              <a:rPr lang="en-US" sz="2000" dirty="0" smtClean="0"/>
              <a:t>cold. There </a:t>
            </a:r>
            <a:r>
              <a:rPr lang="en-US" sz="2000" dirty="0"/>
              <a:t>is not much rain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most important foods for the </a:t>
            </a:r>
            <a:r>
              <a:rPr lang="en-US" sz="2000" dirty="0" smtClean="0"/>
              <a:t>Southwest </a:t>
            </a:r>
            <a:r>
              <a:rPr lang="en-US" sz="2000" dirty="0"/>
              <a:t>people were corn, beans, pumpkins and squash.</a:t>
            </a:r>
            <a:endParaRPr lang="en-US" sz="2000" dirty="0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"Learn About Native Americans." </a:t>
            </a:r>
            <a:r>
              <a:rPr lang="en-US" i="1" dirty="0"/>
              <a:t>Index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14 Oct. 2014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Adil</a:t>
            </a:r>
            <a:r>
              <a:rPr lang="en-US" dirty="0"/>
              <a:t>, </a:t>
            </a:r>
            <a:r>
              <a:rPr lang="en-US" dirty="0" err="1"/>
              <a:t>Janeen</a:t>
            </a:r>
            <a:r>
              <a:rPr lang="en-US" dirty="0"/>
              <a:t> R. </a:t>
            </a:r>
            <a:r>
              <a:rPr lang="en-US" i="1" dirty="0"/>
              <a:t>The Northeast Indians: Daily Life in the 1500s</a:t>
            </a:r>
            <a:r>
              <a:rPr lang="en-US" dirty="0"/>
              <a:t>. Mankato, MN: Capstone, 2006. Print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Englar</a:t>
            </a:r>
            <a:r>
              <a:rPr lang="en-US" dirty="0"/>
              <a:t>, Mary. </a:t>
            </a:r>
            <a:r>
              <a:rPr lang="en-US" i="1" dirty="0"/>
              <a:t>The Great Plains Indians: Daily Life in the 1700s</a:t>
            </a:r>
            <a:r>
              <a:rPr lang="en-US" dirty="0"/>
              <a:t>. Mankato, MN: Capstone, 2006. Print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Englar</a:t>
            </a:r>
            <a:r>
              <a:rPr lang="en-US" dirty="0"/>
              <a:t>, Mary. </a:t>
            </a:r>
            <a:r>
              <a:rPr lang="en-US" i="1" dirty="0"/>
              <a:t>The Southwest Indians: Daily Life in the 1500s</a:t>
            </a:r>
            <a:r>
              <a:rPr lang="en-US" dirty="0"/>
              <a:t>. Mankato, MN: Capstone, 2006. </a:t>
            </a:r>
            <a:r>
              <a:rPr lang="en-US" dirty="0" smtClean="0"/>
              <a:t>Print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Peterson, Judy Monroe. </a:t>
            </a:r>
            <a:r>
              <a:rPr lang="en-US" i="1" dirty="0"/>
              <a:t>The Northwest Indians: Daily Life in the 1700s</a:t>
            </a:r>
            <a:r>
              <a:rPr lang="en-US" dirty="0"/>
              <a:t>. Mankato, MN: Capstone, 2006. Print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Slusher</a:t>
            </a:r>
            <a:r>
              <a:rPr lang="en-US" dirty="0"/>
              <a:t>-Haas, Kathy Jo. </a:t>
            </a:r>
            <a:r>
              <a:rPr lang="en-US" i="1" dirty="0"/>
              <a:t>The Southeast Indians: Daily Life in the 1500s</a:t>
            </a:r>
            <a:r>
              <a:rPr lang="en-US" dirty="0"/>
              <a:t>. Mankato, MN: Capstone, 2006. Print</a:t>
            </a:r>
          </a:p>
        </p:txBody>
      </p:sp>
    </p:spTree>
    <p:extLst>
      <p:ext uri="{BB962C8B-B14F-4D97-AF65-F5344CB8AC3E}">
        <p14:creationId xmlns:p14="http://schemas.microsoft.com/office/powerpoint/2010/main" val="35753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10650" cy="65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07683" y="0"/>
            <a:ext cx="2469467" cy="2254828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Regional Map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38200" y="1371600"/>
            <a:ext cx="685800" cy="2984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3" action="ppaction://hlinksldjump"/>
              </a:rPr>
              <a:t>Arctic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057399" y="4038600"/>
            <a:ext cx="1084263" cy="2984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000000"/>
                </a:solidFill>
                <a:latin typeface="Tempus Sans ITC" pitchFamily="82" charset="0"/>
                <a:cs typeface="Arial" pitchFamily="34" charset="0"/>
                <a:hlinkClick r:id="rId4" action="ppaction://hlinksldjump"/>
              </a:rPr>
              <a:t>California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105400" y="4491832"/>
            <a:ext cx="1273175" cy="2603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5" action="ppaction://hlinksldjump"/>
              </a:rPr>
              <a:t>Great Plains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empus Sans ITC" pitchFamily="82" charset="0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657600" y="5082381"/>
            <a:ext cx="1084263" cy="29686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6" action="ppaction://hlinksldjump"/>
              </a:rPr>
              <a:t>Southwest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705600" y="5236936"/>
            <a:ext cx="971550" cy="2857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7" action="ppaction://hlinksldjump"/>
              </a:rPr>
              <a:t>Southeast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5170944" y="152400"/>
            <a:ext cx="3211056" cy="22548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FF0000"/>
                </a:solidFill>
              </a:rPr>
              <a:t>Regional Map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C:\Users\sselk\AppData\Local\Microsoft\Windows\Temporary Internet Files\Content.IE5\C3R5BD8W\MP900382949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14454" r="11366" b="5939"/>
          <a:stretch/>
        </p:blipFill>
        <p:spPr bwMode="auto">
          <a:xfrm>
            <a:off x="5345030" y="3913775"/>
            <a:ext cx="1651492" cy="11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4" y="923925"/>
            <a:ext cx="290015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02" y="43543"/>
            <a:ext cx="8229600" cy="1143000"/>
          </a:xfrm>
        </p:spPr>
        <p:txBody>
          <a:bodyPr/>
          <a:lstStyle/>
          <a:p>
            <a:r>
              <a:rPr lang="en-US" dirty="0" smtClean="0"/>
              <a:t>Southeast</a:t>
            </a:r>
            <a:endParaRPr lang="en-US" dirty="0"/>
          </a:p>
        </p:txBody>
      </p:sp>
      <p:pic>
        <p:nvPicPr>
          <p:cNvPr id="5123" name="Picture 3" descr="MPj040249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71" y="2740621"/>
            <a:ext cx="1443054" cy="144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4" name="Picture 4" descr="MP90040728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87" y="4062518"/>
            <a:ext cx="1767937" cy="129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8" name="Picture 8" descr="MC90000095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83" y="3650176"/>
            <a:ext cx="1266485" cy="207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10530"/>
              </p:ext>
            </p:extLst>
          </p:nvPr>
        </p:nvGraphicFramePr>
        <p:xfrm>
          <a:off x="443912" y="5674638"/>
          <a:ext cx="8229600" cy="1127322"/>
        </p:xfrm>
        <a:graphic>
          <a:graphicData uri="http://schemas.openxmlformats.org/drawingml/2006/table">
            <a:tbl>
              <a:tblPr/>
              <a:tblGrid>
                <a:gridCol w="754198"/>
                <a:gridCol w="7475402"/>
              </a:tblGrid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Climate/Land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The weather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is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hot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and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humid.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There are 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Appalachian Mountains,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Everglades(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swamps), the</a:t>
                      </a:r>
                      <a:r>
                        <a:rPr lang="en-US" sz="1200" baseline="0" dirty="0" smtClean="0">
                          <a:latin typeface="Berlin Sans FB" pitchFamily="34" charset="0"/>
                        </a:rPr>
                        <a:t> </a:t>
                      </a:r>
                      <a:br>
                        <a:rPr lang="en-US" sz="1200" baseline="0" dirty="0" smtClean="0">
                          <a:latin typeface="Berlin Sans FB" pitchFamily="34" charset="0"/>
                        </a:rPr>
                      </a:br>
                      <a:r>
                        <a:rPr lang="en-US" sz="1200" dirty="0" smtClean="0">
                          <a:latin typeface="Berlin Sans FB" pitchFamily="34" charset="0"/>
                        </a:rPr>
                        <a:t>Mississippi River</a:t>
                      </a:r>
                      <a:r>
                        <a:rPr lang="en-US" sz="12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Valley, and the seashore.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Plants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Cypress trees grow in the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Everglades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;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Tobacco, corn, beans, squash, berries,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and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acorns are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all important plants.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1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Animals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The Southeast has turkey, duck, bear,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and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squirrel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ontrol 9"/>
          <p:cNvSpPr>
            <a:spLocks noChangeArrowheads="1" noChangeShapeType="1"/>
          </p:cNvSpPr>
          <p:nvPr/>
        </p:nvSpPr>
        <p:spPr bwMode="auto">
          <a:xfrm>
            <a:off x="1200150" y="9645650"/>
            <a:ext cx="8677275" cy="939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5139" name="Picture 19" descr="C:\Users\sselk\AppData\Local\Microsoft\Windows\Temporary Internet Files\Content.IE5\CQ863XZD\MP90040685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27" y="1585295"/>
            <a:ext cx="1842816" cy="12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selk\AppData\Local\Microsoft\Windows\Temporary Internet Files\Content.IE5\C3R5BD8W\MP90026275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05" y="2605586"/>
            <a:ext cx="1456708" cy="97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747760" y="6527963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10" action="ppaction://hlinksldjump"/>
              </a:rPr>
              <a:t>Click here for more</a:t>
            </a:r>
            <a:endParaRPr lang="en-US" sz="1000" dirty="0"/>
          </a:p>
        </p:txBody>
      </p:sp>
      <p:pic>
        <p:nvPicPr>
          <p:cNvPr id="3074" name="Picture 2" descr="http://upload.wikimedia.org/wikipedia/commons/1/13/Spanish_moss_at_the_Mcbryde_Garden_in_hawai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27" y="2915852"/>
            <a:ext cx="1864587" cy="27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2/22/Wild_rice_field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9"/>
          <a:stretch/>
        </p:blipFill>
        <p:spPr bwMode="auto">
          <a:xfrm>
            <a:off x="295094" y="3191658"/>
            <a:ext cx="2358878" cy="23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ickndebbietravels.com/wp-content/uploads/2012/02/Florida-Redbellied-Turtles-Sunning-Shark-Valley-Everglades-FL-2012-02-20_1742x116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14208" r="6534" b="10093"/>
          <a:stretch/>
        </p:blipFill>
        <p:spPr bwMode="auto">
          <a:xfrm>
            <a:off x="3211967" y="923925"/>
            <a:ext cx="2862943" cy="16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1416" y="346594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</a:t>
            </a:r>
            <a:r>
              <a:rPr lang="en-US" dirty="0" smtClean="0">
                <a:latin typeface="Comic Sans MS" panose="030F0702030302020204" pitchFamily="66" charset="0"/>
              </a:rPr>
              <a:t>ild rice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0675" y="5313011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Spanish moss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3393" y="5229763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</a:t>
            </a:r>
            <a:r>
              <a:rPr lang="en-US" dirty="0" smtClean="0">
                <a:latin typeface="Comic Sans MS" panose="030F0702030302020204" pitchFamily="66" charset="0"/>
              </a:rPr>
              <a:t>lue heron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9815" y="365825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cypress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9088" y="10668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turtles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1933" y="3516788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alligators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0243" y="5359735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</a:t>
            </a:r>
            <a:r>
              <a:rPr lang="en-US" dirty="0" smtClean="0">
                <a:latin typeface="Comic Sans MS" panose="030F0702030302020204" pitchFamily="66" charset="0"/>
              </a:rPr>
              <a:t>ed iris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6560" y="2605586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Pine forests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35959" y="242092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bears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encrypted-tbn3.gstatic.com/images?q=tbn:ANd9GcRyDOt3UxdGqhKjKBLeyicz77c_ngOtEzhazM_nIusFoYKBpFHYa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13" y="275339"/>
            <a:ext cx="1807907" cy="13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749374" y="25937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sawgrass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Southeast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is a great deal of </a:t>
            </a:r>
            <a:r>
              <a:rPr lang="en-US" sz="2000" dirty="0" smtClean="0"/>
              <a:t>rain </a:t>
            </a:r>
            <a:r>
              <a:rPr lang="en-US" sz="2000" dirty="0"/>
              <a:t>in the S</a:t>
            </a:r>
            <a:r>
              <a:rPr lang="en-US" sz="2000" dirty="0" smtClean="0"/>
              <a:t>outheast. The </a:t>
            </a:r>
            <a:r>
              <a:rPr lang="en-US" sz="2000" dirty="0"/>
              <a:t>soil is good for growing crops. </a:t>
            </a:r>
            <a:r>
              <a:rPr lang="en-US" sz="2000" dirty="0" smtClean="0"/>
              <a:t>Native Americans </a:t>
            </a:r>
            <a:r>
              <a:rPr lang="en-US" sz="2000" dirty="0"/>
              <a:t>grew corn and tobacco. </a:t>
            </a:r>
            <a:r>
              <a:rPr lang="en-US" sz="2000" dirty="0" smtClean="0"/>
              <a:t>Tobacco </a:t>
            </a:r>
            <a:r>
              <a:rPr lang="en-US" sz="2000" dirty="0"/>
              <a:t>was used in ceremonies.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cypress tree </a:t>
            </a:r>
            <a:r>
              <a:rPr lang="en-US" sz="2000" dirty="0" smtClean="0"/>
              <a:t>grows in </a:t>
            </a:r>
            <a:r>
              <a:rPr lang="en-US" sz="2000" dirty="0"/>
              <a:t>swamps. The roots of the tree grow out of the water and look like </a:t>
            </a:r>
            <a:r>
              <a:rPr lang="en-US" sz="2000" dirty="0" smtClean="0"/>
              <a:t>knees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Spanish moss grows on the limbs of trees in the S</a:t>
            </a:r>
            <a:r>
              <a:rPr lang="en-US" sz="2000" dirty="0" smtClean="0"/>
              <a:t>outh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Deer</a:t>
            </a:r>
            <a:r>
              <a:rPr lang="en-US" sz="2000" b="1" dirty="0"/>
              <a:t> </a:t>
            </a:r>
            <a:r>
              <a:rPr lang="en-US" sz="2000" dirty="0"/>
              <a:t>were </a:t>
            </a:r>
            <a:r>
              <a:rPr lang="en-US" sz="2000" dirty="0" smtClean="0"/>
              <a:t>very </a:t>
            </a:r>
            <a:r>
              <a:rPr lang="en-US" sz="2000" dirty="0"/>
              <a:t>important to </a:t>
            </a:r>
            <a:r>
              <a:rPr lang="en-US" sz="2000" dirty="0" smtClean="0"/>
              <a:t>Southeast </a:t>
            </a:r>
            <a:r>
              <a:rPr lang="en-US" sz="2000" dirty="0"/>
              <a:t>Native Americans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Southeast Indians collected shells along the seashore to trade.</a:t>
            </a:r>
          </a:p>
          <a:p>
            <a:endParaRPr lang="en-US" sz="2000" dirty="0"/>
          </a:p>
          <a:p>
            <a:r>
              <a:rPr lang="en-US" sz="2000" dirty="0" smtClean="0"/>
              <a:t>Southeast Native Americans celebrated a good corn harvest during the Green Corn Festival.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77080"/>
            <a:ext cx="29718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14002" r="7081" b="7798"/>
          <a:stretch/>
        </p:blipFill>
        <p:spPr bwMode="auto">
          <a:xfrm>
            <a:off x="2205125" y="3477080"/>
            <a:ext cx="1909675" cy="146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Plains</a:t>
            </a:r>
            <a:endParaRPr lang="en-US" dirty="0"/>
          </a:p>
        </p:txBody>
      </p:sp>
      <p:pic>
        <p:nvPicPr>
          <p:cNvPr id="3075" name="Picture 3" descr="MPj022743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13"/>
          <a:stretch>
            <a:fillRect/>
          </a:stretch>
        </p:blipFill>
        <p:spPr bwMode="auto">
          <a:xfrm>
            <a:off x="762000" y="1453298"/>
            <a:ext cx="1200150" cy="147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6" name="Picture 4" descr="MPj026285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03" y="1431527"/>
            <a:ext cx="1203144" cy="180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7" name="Picture 5" descr="MP90026262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84" y="1431527"/>
            <a:ext cx="1190687" cy="179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9" name="Picture 7" descr="MC900383062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43" y="940710"/>
            <a:ext cx="1006564" cy="101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62857"/>
              </p:ext>
            </p:extLst>
          </p:nvPr>
        </p:nvGraphicFramePr>
        <p:xfrm>
          <a:off x="304800" y="5715000"/>
          <a:ext cx="8760531" cy="1128713"/>
        </p:xfrm>
        <a:graphic>
          <a:graphicData uri="http://schemas.openxmlformats.org/drawingml/2006/table">
            <a:tbl>
              <a:tblPr/>
              <a:tblGrid>
                <a:gridCol w="871825"/>
                <a:gridCol w="7888706"/>
              </a:tblGrid>
              <a:tr h="3295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Climate/Land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Berlin Sans FB" pitchFamily="34" charset="0"/>
                        </a:rPr>
                        <a:t>The rainfall varies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.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There are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h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igh winds at times. The Great Plains has warm summers</a:t>
                      </a:r>
                      <a:r>
                        <a:rPr lang="en-US" sz="12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and cold winters. There are blizzards in the</a:t>
                      </a:r>
                      <a:r>
                        <a:rPr lang="en-US" sz="12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winter.</a:t>
                      </a:r>
                      <a:r>
                        <a:rPr lang="en-US" sz="1200" baseline="0" dirty="0" smtClean="0">
                          <a:latin typeface="Berlin Sans FB" pitchFamily="34" charset="0"/>
                        </a:rPr>
                        <a:t> The 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l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and </a:t>
                      </a: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is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flat.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There are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lakes, rivers,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and f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ew trees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Plants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There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are grassy prairies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, sage, goldenrod, corn, beans, nuts,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and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wild berries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Animals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There were many buffalo, coyote</a:t>
                      </a: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,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prairie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dog,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deer,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and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rabbit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ontrol 8"/>
          <p:cNvSpPr>
            <a:spLocks noChangeArrowheads="1" noChangeShapeType="1"/>
          </p:cNvSpPr>
          <p:nvPr/>
        </p:nvSpPr>
        <p:spPr bwMode="auto">
          <a:xfrm>
            <a:off x="1438275" y="9620250"/>
            <a:ext cx="7753350" cy="9413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767" r="5599" b="6400"/>
          <a:stretch/>
        </p:blipFill>
        <p:spPr bwMode="auto">
          <a:xfrm>
            <a:off x="6074229" y="3415115"/>
            <a:ext cx="2623458" cy="192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eft Arrow 13">
            <a:hlinkClick r:id="rId9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9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3078" name="Picture 6" descr="MPj0406856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431526"/>
            <a:ext cx="2674871" cy="178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43800" y="63246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11" action="ppaction://hlinksldjump"/>
              </a:rPr>
              <a:t>Click here for more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65002" y="108396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goldenrod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2011" y="145329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coyote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904" y="143152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Prairie dog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6637" y="2362295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buffalo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8187" y="3415115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Wildflowers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5686" y="346253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prairies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upload.wikimedia.org/wikipedia/commons/d/df/Sagebrushsj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4" y="3142524"/>
            <a:ext cx="17526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4908" y="4975554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sagebrush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Great Plains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Great Plains are a huge </a:t>
            </a:r>
            <a:r>
              <a:rPr lang="en-US" sz="2000" dirty="0" smtClean="0"/>
              <a:t>grassland. </a:t>
            </a:r>
            <a:r>
              <a:rPr lang="en-US" sz="2000" dirty="0"/>
              <a:t>Snow covers the ground </a:t>
            </a:r>
            <a:r>
              <a:rPr lang="en-US" sz="2000" dirty="0" smtClean="0"/>
              <a:t>in winter </a:t>
            </a:r>
            <a:r>
              <a:rPr lang="en-US" sz="2000" dirty="0"/>
              <a:t>and it gets very cold. It can </a:t>
            </a:r>
            <a:r>
              <a:rPr lang="en-US" sz="2000" dirty="0" smtClean="0"/>
              <a:t>be </a:t>
            </a:r>
            <a:r>
              <a:rPr lang="en-US" sz="2000" dirty="0"/>
              <a:t>very hot in the summer. There </a:t>
            </a:r>
            <a:r>
              <a:rPr lang="en-US" sz="2000" dirty="0" smtClean="0"/>
              <a:t>are downpours </a:t>
            </a:r>
            <a:r>
              <a:rPr lang="en-US" sz="2000" dirty="0"/>
              <a:t>of rain that last only a few minutes.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There are </a:t>
            </a:r>
            <a:r>
              <a:rPr lang="en-US" sz="2000" dirty="0"/>
              <a:t>rivers and </a:t>
            </a:r>
            <a:r>
              <a:rPr lang="en-US" sz="2000" dirty="0" smtClean="0"/>
              <a:t>streams, but very few trees. The trees grow near the rivers.</a:t>
            </a:r>
          </a:p>
          <a:p>
            <a:endParaRPr lang="en-US" sz="2000" dirty="0"/>
          </a:p>
          <a:p>
            <a:r>
              <a:rPr lang="en-US" sz="2000" dirty="0"/>
              <a:t>Wildflowers were used to make medicine to cure stomach aches and headaches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Buffalo</a:t>
            </a:r>
            <a:r>
              <a:rPr lang="en-US" sz="2000" b="1" dirty="0"/>
              <a:t> </a:t>
            </a:r>
            <a:r>
              <a:rPr lang="en-US" sz="2000" dirty="0"/>
              <a:t>were </a:t>
            </a:r>
            <a:r>
              <a:rPr lang="en-US" sz="2000" dirty="0" smtClean="0"/>
              <a:t>very </a:t>
            </a:r>
            <a:r>
              <a:rPr lang="en-US" sz="2000" dirty="0"/>
              <a:t>important to G</a:t>
            </a:r>
            <a:r>
              <a:rPr lang="en-US" sz="2000" dirty="0" smtClean="0"/>
              <a:t>reat </a:t>
            </a:r>
            <a:r>
              <a:rPr lang="en-US" sz="2000" dirty="0"/>
              <a:t>P</a:t>
            </a:r>
            <a:r>
              <a:rPr lang="en-US" sz="2000" dirty="0" smtClean="0"/>
              <a:t>lains </a:t>
            </a:r>
            <a:r>
              <a:rPr lang="en-US" sz="2000" dirty="0"/>
              <a:t>Native Americans. </a:t>
            </a:r>
            <a:r>
              <a:rPr lang="en-US" sz="2000" dirty="0" smtClean="0"/>
              <a:t>They used </a:t>
            </a:r>
            <a:r>
              <a:rPr lang="en-US" sz="2000" dirty="0"/>
              <a:t>every part of the buffalo.</a:t>
            </a:r>
            <a:endParaRPr lang="en-US" sz="2000" dirty="0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yIv9GDctc20/UmlRD9s3RSI/AAAAAAAABWo/RxTG3EjtifU/s1600/1DX22696c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b="10641"/>
          <a:stretch/>
        </p:blipFill>
        <p:spPr bwMode="auto">
          <a:xfrm>
            <a:off x="337457" y="1453206"/>
            <a:ext cx="2584916" cy="19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</a:t>
            </a:r>
            <a:endParaRPr lang="en-US" dirty="0"/>
          </a:p>
        </p:txBody>
      </p:sp>
      <p:pic>
        <p:nvPicPr>
          <p:cNvPr id="7182" name="Picture 14" descr="http://www.caribou-pictures.com/3-caribou-arct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65887"/>
            <a:ext cx="3492500" cy="23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63246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5" action="ppaction://hlinksldjump"/>
              </a:rPr>
              <a:t>Click here for more</a:t>
            </a:r>
            <a:endParaRPr lang="en-US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44704"/>
              </p:ext>
            </p:extLst>
          </p:nvPr>
        </p:nvGraphicFramePr>
        <p:xfrm>
          <a:off x="191734" y="5642695"/>
          <a:ext cx="8760531" cy="1128713"/>
        </p:xfrm>
        <a:graphic>
          <a:graphicData uri="http://schemas.openxmlformats.org/drawingml/2006/table">
            <a:tbl>
              <a:tblPr/>
              <a:tblGrid>
                <a:gridCol w="871825"/>
                <a:gridCol w="7888706"/>
              </a:tblGrid>
              <a:tr h="3295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Climate/Land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It is very cold much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of the year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.  The winters are icy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with blizzards and  little daylight; everything </a:t>
                      </a:r>
                      <a:b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</a:b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freezes. There are oceans, lakes, streams, and  flat land.</a:t>
                      </a:r>
                      <a:endParaRPr lang="en-US" sz="1200" dirty="0" smtClean="0"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Plants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Berlin Sans FB" pitchFamily="34" charset="0"/>
                        </a:rPr>
                        <a:t>Berries; small shrubs,</a:t>
                      </a:r>
                      <a:r>
                        <a:rPr lang="en-US" sz="1200" baseline="0" dirty="0" smtClean="0">
                          <a:latin typeface="Berlin Sans FB" pitchFamily="34" charset="0"/>
                        </a:rPr>
                        <a:t> and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 lichen (like moss) grow in the</a:t>
                      </a:r>
                      <a:r>
                        <a:rPr lang="en-US" sz="1200" baseline="0" dirty="0" smtClean="0">
                          <a:latin typeface="Berlin Sans FB" pitchFamily="34" charset="0"/>
                        </a:rPr>
                        <a:t> summer.</a:t>
                      </a:r>
                      <a:endParaRPr lang="en-US" sz="1200" dirty="0" smtClean="0"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Animals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Seals, walrus, polar bears,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caribou, and trout live in the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Artic.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5" name="Picture 7" descr="C:\Users\sselk\AppData\Local\Microsoft\Windows\Temporary Internet Files\Content.IE5\VOOGMU5E\MP90040331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36" y="614361"/>
            <a:ext cx="1951486" cy="29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sselk\AppData\Local\Microsoft\Windows\Temporary Internet Files\Content.IE5\1QTVR4XD\MP90042789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94" y="4796910"/>
            <a:ext cx="1528094" cy="10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sselk\AppData\Local\Microsoft\Windows\Temporary Internet Files\Content.IE5\ZDP1YDXL\MP900403311[1]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 r="35098"/>
          <a:stretch/>
        </p:blipFill>
        <p:spPr bwMode="auto">
          <a:xfrm>
            <a:off x="5122453" y="1371600"/>
            <a:ext cx="1434883" cy="2672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84" name="Picture 16" descr="http://animal.6te.net/picture/walrus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29" y="1245959"/>
            <a:ext cx="2396025" cy="146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2303" y="4931763"/>
            <a:ext cx="2562482" cy="373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http://www.roebuckclasses.com</a:t>
            </a:r>
          </a:p>
        </p:txBody>
      </p:sp>
      <p:pic>
        <p:nvPicPr>
          <p:cNvPr id="7187" name="Picture 19" descr="C:\Users\sselk\AppData\Local\Microsoft\Windows\Temporary Internet Files\Content.IE5\ZDP1YDXL\MP90043729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62425"/>
            <a:ext cx="22098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2454" y="5255533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caribou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8901" y="124663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walrus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2420" y="350685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seals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6553" y="3137520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Polar bears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0309" y="148281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whale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analogicalplanet.com/Images/ImagesLichens/Cladonia-cladina-arrangement43.3.300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27" y="266532"/>
            <a:ext cx="1138950" cy="17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743285" y="235795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lichen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AutoShape 6" descr="data:image/jpeg;base64,/9j/4AAQSkZJRgABAQAAAQABAAD/2wCEAAkGBxQTEhUTExQWFRUXFRkYGRgYGRcXFhoYFxgXFxgXGBgYHSggGB0lHBcUITEhJSkrLi4uFx8zODMsNygtLisBCgoKDg0OGxAQGywkICQsLCwsLCwsLCwsLCwsLCwsLCwsLCwsLCwsLCwsLCwsLCwsLCwsLCwsLCwsLCwsLCwsLP/AABEIALUBFwMBEQACEQEDEQH/xAAbAAACAwEBAQAAAAAAAAAAAAAEBQIDBgcBAP/EADkQAAIBAgUCBAQFAwQCAwEAAAECEQADBAUSITFBUQYiYXETMoGRQqGxwdEUUvAHYuHxFSMkY6Iz/8QAGgEAAwEBAQEAAAAAAAAAAAAAAgMEAQUABv/EADMRAAICAQQBAwIFAwQCAwAAAAECABEDBBIhMUETIlFhcQUUMoGRQrHwM6HB4XLRFSNS/9oADAMBAAIRAxEAPwDlbqxbmogRUcSxM3/gvKW0G6eOPoKGpWh2DmfPgXv3yimEG7Hv6DvQ3fAmnnkx8qi0AgIMUF1GhbFzOZlmdu250pJ/zrWFoDvsEy2cY65c3LQOw4osdXIjqWY0Yps3DT2UTfUJEsxt6BQ41sxZESaqtqACR1CMJd81BkXiGrk8R3ZtzFQsamMsKxNgBaUjkmIiV7EmrQ9Qg0GxWHjcUxHuFuuB06enor09Nv4JwA1DWxAiYnaa5ufKC9SrBk2mptsflWuOk0ll3Sp/eIThMtWyJ24poShBSh1PbWMDlhPA2A/Wkt3zKVrxM3nbxJMkE80FEniMyEbeZjr6BjtVakgTlOwPAkrWXk1jZgJi4C0KtYEpvSmzBpjadli3MiQZHSqcNVUnJIMa5FYZwLjxEbAc+9JzbQ21Z19KGK7jG+YMGXcAmNjUnO+S6xjuhvhe2WBDTA3jgdpqlCNwAlGFi2PcftIYi01vXcO+piqnqQKwMpyEfEAg3zPMDgCPOSQx32pGbILMUxqNlzS4o0hhPrU20N0YvdLVz5hBYClsrfM8K7hI8S2z8wpRxMfE9az7FZ0vwmZSNtvXfivLidjNrixMhleOu/H1jU5htvQ/4K6e1VWlhabcXsQ7IMgt3MOLp+bc/ar+FENcfI4mpsXrdq3BaBG9DYhspBijNMwVVJtMB69aDuHuqY7/AM/cBMme1Z6cw5Ce4tuZmz3PN/xTTi9twbvgz3F2GcSJocbBTzFHTX1BMNg2X1pr5FaB6DLJYrCswPShTIFMS3xBMPl5nenPmHiMxY75ljZfBofWsRvpc3G+BXao8p5gPK8be6UWJfMldZVYtTRs1QALMsxWBOmYrEejHeie5nHtGSINdAMKg0YVleDZ7iqAZoMr0vENEJM6xknhogAttXLXEXNtGjCAbMcm4Q4U7AU0jbK1qok8W4m4o8sxFeJuaF4mUy/HtqgNDHvMUp0I5h4lriarxDhf/hg7EwNxWp1PZjakTnSPBqkixOQp2mNMHialyJOjiyAxm+LUpU4RrlDEFYkt2xduaJAnieKuFqtzlkAvNNlWFNoFWA24PcCkuLNzqYTQlYUHUInqKlyH3XIM53MRHHhQTqDcHb70aZNuQSvRreBvvCjlg+MR+HtO3rFVZSMY3QGbi4DmeI0yq+1coW5syNnsxO4J37U8ECKuEWrheARv3rHjEIIqeOgoASJ4rK7VszABM7RTlPMfpf10ej3NRkWGs2fmI1EbmPyrfU2Hkyl0GNKWUpa0gkEKnb071dV8xhzcUIjx2JQvtv8ApXj9Imye4qxrrvH0oYVCKr0RTB9IthBUWTtR8zLEbYa/Ag0vZNDkS/BYlC8GvbaE3fujtcqS4PLAqV2N8Rn5dWFxVj8jKHYg0YyEdzUwAcCDPlrETTA086VJWcteNhtQFrMlOFiZ4cguMZNF6tDiF+TJ7k8LgtDR1rLLTRpQhjJsKOteIMayjbIWMrV2hVk0s7uhJhiBM1/hzwqls/EYCaqxI1e6EaXgRhm+YraG1E7ATL8mYTG5pcd/KYqZn3TEzAGaTGFLtgCZbSP+aMEVzKEbceJzi7YZL0QefyorBWIyOVapvMPbD4XSsttSgJVvDLOd4zDFHKkRVKnicrIhUyobV6YpqWfGMUO0RnrHqWYPCtcYBQSZrzGhFqrMeJqjlzLaJkkilIOTOiilFomV5VfUvuORUWqU1YiEr1ZocpsN/wCwcTxS8NFhc6GAbcbV8z7K7z6rhcRG0eopmsyV7fiR5CCpMVYtdTn3qdDQkM9GF3pnmZJixHStJ4nhPkwhJgCSevpWKC52iVr/APYJRicStoMg+c8EdPWrdgQVKFK4xCMvDNZUsZYkzXNzkepI8+UsZl8VmzadOox2nn3rt7ZXuAis5rBiaZ6Zq4v1OZ5dxJbeh2VC3y21hiwmls4BqNCFhc9srBpgaIINyGIunpRAgzCDACzTMmaZx1FcxtlmdXFgAz71NkwDuNGdlEMvZ25YaoiljFxPJqmJ5jY5wnw/XsK8BKt9yWVZmh5/WsZYWMgw9c2RVPrQqphPkAi3CYtWdia3cFinzqYyw2FN1oWhL2aEnfJfU2mUZOlpQSN+9U40AFmDzL8fjAi7Gid66nuu5g83vm4T2qViWk+Ry3AiK9iAmwrAhEEChLvDzvcxCIDsTv7URWHgyMr8R94vySAHUbimuNojc1sN0H8H4kz8MnkzFJD0YzTe5eZ942ygBg44NMex1Eai5jbtmvBpPKGtUwNPCaDw1mnwgUMDsaBu5TheuI6sBtDljOoxQg9mXEUlHuEZBk43c71DmYzn0VNzRWMJqJ7Ab0elxEtfiWafLtxm4I6gSO+9R6k28jJu4pe1vNbfETLdAmiBnrltuwW2AolVnNCNw4vUMDxeJKeW3BJB1HtFVLWIcTpuuPCleZmXeSZ5rTzzOYXLHmaDIkBtGCZDcehrn6n9Yg5PpE+d+Fjo1Jz6Vdg1hBpp5cxleT+FQEm4N63Ua5i3t6gu9Q654QVlldqUmucdzy5YC2Q3VEDej/N42NmUrqSBUX3Mtu292X7VSuoxt0Zq5L7l+FtK43FMsR24GXplamhZwIPtEBxOXhTsKINYgMgbqDX8Ka8HqLGKjKP6cij3gxt7Z7ayy6d12mvHPj6M2yOYxs5ReHJpD58fiTvkMc4DJ2MVI2Xd1J5rcqsiwKLG+2OVwBDsTjmIMUZyt3MXUczI47MrmrcmJrBmuefLulN9S42ohlAgBqiPGZVc5o0zr5gGzLckvtacMBDCsdqNiGjETbZLj2xDst0QANprVybjRlWPIGBER5phzhr5e2Nvy3rMgF8QwDjO4dQjP8Yb1lSAeN6O7WezLa3MoyUIMgDQe4sUam54fMjh7mlg0SAaM9RocA3NpgbhuoBpKjkbcxQAcVL0yHJyY1sX9IIHaPrU2pZa2kRT2zUBPcoxLl2B2MER3HNBibaRtMtxY1OM3BGxDi+FKkLB3NI1GMC2M5jqQxEP+B3pYMSRU+tYevAEwIuxWMZWKodzt/NW4jsW51sSjFh3GUYCwRII9Z/WkZjvIqS58m8grEmYgNcItgnvAmqMfC8xWNSzcRjkWpJc7A7b+lDkxBxLcWjORSTNeqiADUJnLHJlWLiNhXmm5EoSzDJ5JrB1BC3K7NmXmk1zG0BPsbZVjpIo9rdieCseouxHhlX3TanY8+QGEGIiDMcC+HMEkzVKv6kx2J6iTHYuDNWYVNcQ8OT5ghx08U5k+Y5nhdjcTU7ccQGY1CbOZhTFLOAnkQQ9x/g8SXAqUqQYJrzHGCuDitTgyZiPEOZZpxmLzLrFvY01VsTSJks6saXNTEU0wipHBrttQg80YxVHmM8Ou29GaE8SPEFOXqXkCh3QmFdwzEeT5djEU3dXMXuKniCYrMVW3FwST1pmN77lqZwVppBbge0VWKYTXUuRVdKmUxilTvWqPE5mbCVMFZ5owKgLQE0vhPww18/EfZBuJ60SqXNCNx4x+ppqs3xOgL5AsbT6cUb9AVKsa9xDis5ID2yBuZBqTULcQ7srcQzw4+q6T/tifUCkIORLtMxdGMrzEO7qzPC2zv37xTyN/taKGLe5vqX4bxTYJCsdPSelSvgcdDiR5QL4jO1dNwzbUlSY1dPeKVYB5mInPM8wnh0a/iMx1byOlA2fdxLNTnXIAg6Eatg0W2YABjmgU+ZPiIDCZZMTh8MrGBreTPv0q/8AUep0seALddRTmWItfCBDnUT8o4FECTwJPq9Sb2L1NmluSDXNY7py1TyZXfYbrRDqpjAmX2dlivVQnqIElbTrSgOYSgmV3QrMO9UBTKcasohVttO1NaiOJmQAi5nvFqkrMTS8Y90TQInO8zSRFdXAaMWtgwfBYQ9ac7X1LgnEa2XGmOtSsIa493EBWwXu/Wm7tqRBQI06DlWFAtweYqJl5uSZWs8Sm5IO1JNiKElhsyMwaJGlBpRxNBl94MKrxniK8xL4jUE7VPlFGedCBcCwNral1B3cVDlt7V7aZ5e5O2mnehmsxMpuPqNETBMzvi/MkVQo5FV6bGXPEMRLlWYmfKfftVD4yplendgY7u4Rb6yrb0snaeZ0GxDKOI28LeBmZviX9kHC9W9/Snqhfk9SH0drfM2GMuIq/Dt7AbbUw7QKEau65kc9xRu6k6KKnyOR1KsCKSbmFxePbVv0o1TcLMg1Bp5sfBWZ/E2MSJ/MVLmXYwl2kbfjMaYrJ2vGdWm3JkDkmf8Auk6jUFIOfIAuyF4Hw9hvIwXzKIPYnufzqH84zKQTzISRdiOcOoUQNh2qXcZ64Tb34pqc9QZZdTynbpxT6NTwNGcwxGQYrUzlFYajCzvFVLq8PC2bla6gqRKcy8NXV0sltiGHHUHsapGZdu4niL1KKW3p0Zu8Be1KPaudjWSuTBXctcgLx1rfRY8jqEikizGFy1EVjcCoJY1U9a0TEVgS4eP28mSv2VQSeaw+zuEuY3U8weq5uRAHFam5z9IvI3PElj7ifLzROQDUWDM1nnh9ChZRDU3G5U8mMU88zFawjaSK6V+2xKt/Esa1BmkWTxDwsQeYfkuStcfUdgKYVJWoeVA3M0+Gw7htA3qSmDbRJsP4e+bJQ4A7PxDczy1raaiJ6yDx70b6dgLnXxfg+ly+xGIb5/6i/E5fo+Hc1htZE6SJg9wP3oBi20b7lmm/CsJJXJZZRzfAP+fzGGNRbYDWncCB+Fo/Teq2xqBayzFgTIPTyY1/2/wRfiLuvmJ/X1qLKeaM+b/F/wAOOlIZf0H+Qfj/ALnuCQKTJrwZROW6ArxCGcA87ULuIgKRAc1zFEXmsVS3AjFX5mUzLxUFBC81Zh0LE209sEx+Mx7XDLV1seEIOJtCSy7GFTp6EiTXsmPdzG43ridh8I+HdlvvIUCQvT3NSrjDcmWFyvUbZ34pVYtp7V7JlCiFixkmYjxDnd1B5J360CsreZ7MroOpV4RuMzu1wEgjk8bf90GVQRU9pHbfzMv4lf4d5lin6VLTmI13+qY+/wBN8Wz3ShAgDmlazGFAqO0LnkToSeUsvqTXH1nP8RWpPuksGfMa5o7k4hVokmvLZm3D8OCKrSxBluqASaNiR3NHUHtWt6nGPnmZcMNsLt0NWMNgC+DNDeJlsrMJXsRs8xaksYUmIVTwZrqsVCcS4YyRDbVrVua5QTc1mRuJaWC03gRdmA331HfgVLkO41BleIzQKNKc+lH6oC0swt8QXCh51sPaaWoN3NVWPMPt4Zmksdu1PCk8mGLnLPGNiL5CCutpq2ysDiQye07sBNeYC+JViUVZnSMEgRIA3j1/avM4RbM1MbZX2rJZQj6iQJMnnbr/ABFTqxd7WdzHiGHAFfg83LvEmMvEqhGi2CJI3MA7mTR53Yij1KNBgwgFhy3iXZvZtiyBbE8DYbRseeOBXsmwAEQNK+Q5TvNf+4RexeGuWlBIG3B2Ij0PFU70ZYpMWpx5CQJj8Xp+IVU+87R7Hv8AzXNygO1TqZ9INVp9uUfav7xa7uGilbFnxGt0raXKcbfsfkQPMs2NtTNNxabeZHMZj82e4edq7WLTKgg3FxNUTJ8BXp6dM/048B/EIxOJHkG6IevYt/FJZ93A6j1SuTNp4l8QLZQokQBFIZ/AlSIO2nJs68Rlm8vIPNEmHcOYOTPtPtjbw14gS75LqjUOJ4pOTBs58R+LVeoNp7mkXEMjhdHkYwCOk96UDGbaNiYbx7ZIxBOkxHPerdPwKkeqG43D/wDTW3ovC42ytt6Ed6VqnBIEZpMZCkzpWJI+MdPHSuPrAu4VA1IIonuePKmYrkDgyMmH4TvTk+ZviHJd3FPDz0guI1Az0P8AxSfzAYkHiF4heEUHeqcQVuYMniFgARW5VO0LPTGWLmk6TSwNvEY2IryI5sWVgGqA1DkzxZqqL8VjjZuST5DWgg9RiIHWvMNsXviiVO1LKsTUTkw7e56mG5BoTpyvMBkAE8t21U8UCFVPIiyAIT8RW2qlcg8QkepC/cCLJpYBJhfqM5v4juKzkjea7GBdq8x9ECFeH8KB5jtRHmUITU3OSuoAZuu/0nj7VzcudfXpvE6uHCRhG3syOTY1fiHiCx+xMimafKu6dDVYG9MfQSzxFfW4yWx/d5vYdPvRarKDQEDQ42xqzn44j2zhk+EOIiqUVdk5zZH9SYnP8MGvW7dswS+mfQ81CK9Tas+i0WQriZ3+LksRkgwzByNZBmWJ36QQNutPfF6ZuCmuOpG0cX8RfedC7FRAipS4Z+JzvxvTk6VXbsH/AGM534ku/Ecgd66ukG0WZ8czeIkTBk1YcgEHdPnwbCvDKpnrm48BeEC5W/eTy8qD+ppGXISaXqWYMYqzNt4g8Tph7ehI2ERQ7uKEZto2ZybPM/a8SJpuPF5MRky/ERE1RJ4Xlj6Wn0pOYWKjcRo3Oi5LmKqoDXBcPQdaj2eZ0Bk4oxjmuGXErb+Inlnc1ocieKcR3h/D1sWi4GhVWFHoKw47szUzFSBLcTt8OeSI+1QZ8d4rgarm4TaX+6uSy88yCoztKoFPG0CelOOBG6MAQOD2nmiYkAFYJii3jdO7ARqPB542+8/apNi+JtkCzNHk1wsmogie/wDHar8B4siaLIhrmTvTSyubMzqZ63l3xreqIaPsaoOnGReuZftruK8I9wSGWIMVysoOM0YjKu0wXH5gpYW2WQadiXcLBhYcV9RlhsKVg29h2rzlp7LdUYyS8Y8wg1q5TVNJJ6LYNYVB6mGpBrQXehCUZ4DxE/iDM0W2RO9WYcLAgyjHjo8zDYayb9yfwiun4jyI9xcW026ChM0cCa3w7gQ1oITJ08+vO1c7FjTK7WO53GZsCLXiLTllxb3w1G/Q9IqZ8Dq+0TqfmsbYd5hGIym8jhiAyqNzvyY470OVMiXuviKTV4XTb0TLDmhCRPFLXVPW2D+VUtdRL/VRiFeflOr607TvTbjOj6V4CvzxJZlnLXRB9aoy6gtB0+jXF1IWcrdrRfjUsA+tTqSvvriR/iQXUA4QaINzmuJskOwI3DEH3G1dtWG0VPgcilWKnsSVqzQs0CaXwr4YOJcFhFsHc9/QUK2xoR2PHuNnqbLxVn1rB2fhrAIEACqQKG0Sy65M4pmeZveYkk05MYXuT5MpbqAxTIsC54RWzCKhWEGxNKfsRuMcRr4MsI+KU3DCrLe56Csyn2zcfLzqWWXBc1BflU7Hpt2qEn3cTo9JPfEWZ37q/Aw6EkRqPAH1rz5QBzEilIJhWOZv6cH8fT0IFJBBx8xmZQ/UNya6L9oEnzjYiudkwhhIsuMpULXDlamKERMW4vAMGa4Ljn0n5fQDgjfj0+7uGEPK+8Cx1BrjW1ttrSG1SGQgiT109Jqe7Ndn+IXAx9QvI8zMqNTlO7RO+wmOk9acpyA89fSKVtx+kftmSaoI6dK8dRjX2mEe4lvYO6LWnUfjE6ioMbTXbfGyr9ZcuVb+kruWm0c7/nXGzK/6nkuR/dZkGwQKgnc0sHYLE8MpVrEZWYAEGmnICLhNlvuLvEWYNat6gJp2IK/BggK0T4PxSu1aNO6wBhMa5pnSC3M7xTcWFybImqlGcvzXM2v3dCcTua6gShHFrmqya18NN+1AYYh2Py/4+H1JOoKSPWORUD52TKQepobmodluNOhHGx0j6Hgj7zXMLtjyGp9ViC5sQP0jDL8W2ssTJrDqW37pmfCoUKI+vZmSvA4ql/xElaqcxdKA0SYfLUulyz6FpGlxLktmNTovqXxABRZiXNcqVB/63LNwZ4PFObaOAbnQ02rZ/wBa0JRZylg4W55d9+vFA7bTRjX1alLx8zQ4nEeRUGyqNv8Aml59TahB0JyseOmLnszlGagG7cYcFyfua7OGxjVfpPj9et52b5Jj7LfDIbS7PKEAmBvJ3ip21iAkH5ky7Ry01Ob57awVnRb2aIAro42G32y9ACLnIs6uX8Q5uNJHSqEdFisiMYjYRzVA5k0kq1hMMDifRXp6oUieTbf2pRPu5jwtLxDvCWRvisQqKYA3Zuw/k1uVwoqLwoWN+BOym9astbwywGKx+VRv7QBLF91x1l9oIg2Enk965+c0xk+U+6CMq6ir/Lq/UGKPT0wo9SlSTisdwbB+Hwjl0dhPSdoqfIGB2jxFPqNy0RGV+xcCsQ07TvSPTLRAImMu5vdut8OQkyNzG46e+1auEDkzxqEZcqy6nzkgR0Yx77fX0qfMTwRxPYipBAHMsTEEamjSeI5BUdO0e1ESRwDEE1J4bNSQJQ7bTScmDnuGpJHUs8VZ46M1+03yLpEjY9/evqGa2sGXBKWZfAeNmb/+i7k79qj1OkLG7kzgXzHqeIkMCeaQ2mPp15hMU2xph8akAswikHDuUCptArFXiXN0K6FMk07FhKm4srtES4DAgDURvV4M8rHsxb4jS+V8itp/ugwKYmZN1EzGLGS8MZIyAFlMnfg0bZAxjkEY57mK21isHPUYeI+8AY0XcNMglWKx2H+GubqkK5OYD88iV4i4LWIa0FJ1ef79qnOmOZbHiV6XXZcLcC18iHYK+pmDxyOCPcVzM2J0NMJ3k1mHMtqw/wCYwc7VKO4Q7gouQKpBI4jitmA32kx6zTQSBKUFCEo8mSaW7E9xLAAUIszzMIUoh8x57gR+VVaTTFve052q1OwbF7iHK8lY67j7FRqVWHzetdZ3BBXzPmsgJJMY/wDlXt6SSqk78bD7VAcIyMSJKUb95nc5xJu3tTtqA2G0be1dbBjCpUqxJtWV4zOrSppETTlxkmG2QATH4q7qYmrUXaKkbGzLsEhdgiiWYhR7kwKF6Asw0tqAnWch8LW7FlfjWU+N+I/ODBkEHjiuNqMzs3B48RnqbP0zUW8FaCF0tqs2/wAIA53PHrXgNyX9Ik5W+ZRh8Hbw4L2kVPiHU8AcsORXhndVDfSF65AqZ694VvjFHEfFUqGlQZnTEmfWnHNajiVJmQdzW4LFMSoPyEHfsR3pGX3LuXqZkUH3CVZosEweQIihwGiY3T/or4jfDDyj2pbL5kLdyd68iDUzACOtYFHYngDORZhdm45HBY0ajiFHGRXbjkBVEgE64MgAb7xvSsmn38CeVaNjiNMbjkUiRMjZgNjXPVGfkcfSLyrt+0+t4i1C6UMDk9CaLIpofMejJQ4irxDmK3bglG+HG4iI+lfRdm5SeBUzL4NA50br0rxM5mdueJdaUCh3SeGapETtQ8XCDGeWcJB1H6UYEoxsfM1+UZcVBLEEkbDt6Vzs+feaXxKCaFRpbt7aSBEcVOCRF3L/AIiwBEdKPeKmWbmZzjwrYv3Gd9ZmIAOkD125NGmtyYxSxm7ioR4WygYVjbQQh3BJBJPr61rZjlO5jzPDqUeIr6jGJCy6pJjsTxVGlBAJjV4EO8N5acViXGgaFWSWmQx4CwYM78zxQZcPqtQsEzMe1W3Mv8zX4jw+yrBkzt6/eufm/DXx15nTx69WNjiL828Psi6h3AE9T2ocuifEu49SrT/iIZqMz+JwDoJK9ye4ilKjHoSp9eFmXzLxDAK2V1NxJGw/mrsOhs7sh4kGX8TB/QOfrLfCuS3Qj370liS0t1J/ziuu1beBQE5mRyAWJsmHYrHa7QdhDKSo4G3qK5bM2RqicJRgXer8TPWm1NJPBmD1iqOMY4HMW+QDruOGy+wT8QiWK7Dp7x3pB1bDgQsq7MYIPcw3iHIihlQSSZrqaXV7uGkYe+5mmWDBrpA3Cmw/06yW1iLjm5cdDbKsumBvOxJIPUCo9XkK0PBj8fClh2J1a8CPIeOFbjzD8t+dtq5VEe3x4imazcswLala2dj+x5/z1osd8pBluPtwFX1H2FFmSlAgmfZm0Wz67fz+9E/tSzNYyi0hCWhqgHmQIgz242pCBgoo1Z/aHuIA5nhtiFCgaQOdzA6RNMK0QBKdPla6viD3s9dA6qF1AgLM8cSYpb0r1c8UG6r5izMc4N0qvO8Ajqdo/OKUbiGyUaEOOS2nGoIpc9+Ce5jinIdo5FxmPKv9Qiq1jXDFGdbQWQRwBBiARvTKYihxKWIyChwIbhFW7bIQq4hghgbkGDvzIPT2rnZsT4sl92eYK4vUUrdkReiaTGhlAAnVJ377969l5kaEK3ujnO1W240qtwhYYdfeu4woy0udpmIABYkCATx2pc5LNZlr4ehIg1PcLaOqKwA3DRbMJxVyIpr9cRx46nRcLZ8qkGQQK5RXmOaTubULcQIBeub0pjNg9y7SianrlKXoaevrQDJzNXuJMtypTi2uvd1O5gINzXZwZm9MKB1OguEKLJudP8OuthIhdRJJjgdANudqAaz02Pk/5xMy4C9fEc/14YTHy7n39KadVvF11J/QKmvmLPHWJH/j7twGI0EHqGFxSD9xVTuMuAkeZmnvHnFxLir/APUYZLygBigJHZh833/eublvbuHfmX4wA9HrxM1bwNsuDGwOorG0nqDVGHJvquYzMAqFSOfBnviPEXDbPw0b4UbnYDb3M/aqdQpYUs5bY2PmY/ETdXSFYdVInn1rnoPTa4kYGsgfxFtpAHi5Jddqoe69vUQ1jiOHvbAHr+VRBeSYZyFkCwbGDaNU03GebiDYmcsZAt7Era+KtvVMs3G3QDqa6qakrjsiVYlDidTyXw/YwyIFVS2kKboG7GIM9we3SoMmVsnJPH9obORxVQm3dLK1q58w+U9+pj1FArX7G8RElhr8MNWzqef7h1B9f4rQ9HnsTIze2S5Y8Lt/NUEbnvwJ6Lc8vb27YO7N+XAn05peoBK0IxcTOCR0IdoGnzfhgz7CZj7itxY12wCYjbMiFZyDBaVnbjp69PtUrZDuJm48myyYgwuMKqxBILE79TNYQYJMtyWyXuqR+FS35QPzIogLNT3Zmuwo+GsuRPpwPb8qcFr3NNmO8fZWxKXbKkhmhh5iZO+ojiOn1FPw5AbBl2GnAWG5RbuQDdtpZ3EqgiY7rwvArm6h1Q0CT94kZRiyWjXCczuMwUngEjaPtFTrl38GIZyTuMqTJsTcLayEI2Lclq7JY9iMzZt1VCB4TAI8xiN+80o5GEl2xRnWXmwoM6gfTjtWjLcGqg2CPlk8mnJ1ZlGMUJFLJck9uKwAsZViQdmdEybHC5ZU7AjYgdCKiyrsPMHKKafYl5kzAHWpWsxcUtqb5eCYk0tlIFw/TNXPsRaFuJLNPMbAfkaYmnUj3mXaXRY8thmqDvangiOzMeO40getGcWJJZ/8XjHZJh2WhgRbQoqb6tC6CfqZLE8Sa96rN+mERgxACuZq8FbtpZefnG6k9fYVOmNFxOcg9w5BP/EVlZ2yqB15/wC5cmJC2gOSTXhnC4x8mLOMtkPwJk/HWdNdtDDW+NnbrIUkifcifarcOZ2UA8D/ADmCcS423dmKPC2dvbUoYgHftB6Vubfe4fvLURHFH9o8xuFVwQh8jbiDuDyYpCs2I7k6nigYbX7EAPhmYC3bhUb6HMj2nbb6VSuoL8EERIw7JTbyS4quL0FSxIKGGHpTLVm6gNhvruc++IBeLJLLJ3bk+9OdfbRnLTSs7/SM7d8GDHmJ39qlGMk14lP5LafpLMVgizqLYkudgdt+vtRhaiNRpP8A8mK8z8JYi5uqpsQDDAmCd2A6xyetV6bU418ydBQ7m2yzC/AUWzce4UBDatO5APBjYdueK570zEjj6Q3zi6A4+stzW2JBVjHzSNtxB27+tYCbuK3AGxLrFwXgT8rjkfuO804AZBz3AMaZXjNab8rIb6cGqNO3t2nxNu+YC1wNd1dF7Tso67Djmpnbc9zV5NXxPc3xg+GRAl9lPUg7/wDFNdxtuCZl83eUVQxBWZBOwPXapEb5gkxe2wC87fSTTD3c0zSeH7JVNQWWfYdgoncnpJnb0FbjauQLh0Y9s4Qk6nMmenT2pgxluWnpffuqg3EmDtPM9/SjbaoszbrqYzFW7lq4xthFSYEbAAjgg7dPzqbNjV1tpRmx+0OTz9pZiceWAB0EwIZe1RJiAvv7SZmJHM2avIn1rqKxujBNFbEpv3JoHMGi3AinNrK3bZSTzPuRQqpX7SldJlbxEqZU0R+VU79o5EtGloQzBZWZ0kx3/Wt9Xj2iF6VDuEW8KbTgpc26giCZ6e1Ruxd9j+epnpqaBhmYEusydo2G30pZwndtgDTqTUklybROmIP1BFeyg4/Z2Pr4MbkXa1SONIZQwngekGiKjIm7/LgKL9sWrimMkRPB/kUlFDsLjFWzRJhVi5pHczO/vVKYra/AnmWzCbubmYJBjb/o9+KXqdH6/I8dSvTZgophAc78SaAiWgCWPzGduOO/P5daXh0CIPfyZbhX1dz3QH+8Bw2YS/mAYMeZjnrVWGr5nLLuV9sSZtilVjaSVbqR1qgrXIm7vbzK8hzHFG4LQdWQbnUDIHuD+1Zkw4yLAIP0i8Ouy7tpoj6x0Mchd1V9k+bfknstKGFhyJ1F19cUIBm2a/8AxyHe4hKkJEMO3uD607Eh3CI1GtLKQAFuZXJbkwg/5puoX+qI0rrwonQ/DGSA6bpuDV0SOOm56n2qMc8Ret1JU7K/eMsPk5XEa2uMQZYKeAx2O/YbmtDMFGM/zIW1NptA/eUXl+Bc1QSAe/p+/wC9TMuwyImeZlqXRdiCw3B/L6jj6UTqa3TxlN7XdVrz7AQiDvpnUdunSiNlN5mC+zPtmQ3BMjk/ei27huEKjC8qvkuwY+ZlgnvHX3ivLkIbnzxPLzcOu4SN0YrtAPaqAgDAjxCQ7TcQ5gWNwKAITbUYCzyTP5fSp87biamZWDNYFRNmSlmOqSfegU1F+YZi8PqdbaDmAI336n6Vp8TT3NbaKWVCAxAjf0/eqwQigGMLXKb2aidCzqPXt1+mw60ByMwtRxCGNiu7xI27aqC1xhq7kxG8TSdt2Wm40N8RTm+GtXDCOGB3ifLt6k7z2osj1+kyxs7BOYvItppHmAURpO4+k+tS0W77kbsr9DmbZ9kP0qtuGk/9Bi57pO0kDsI/evByPbdXH6TNtbaa+8oxDKvyme4A7e9a+ytqH7ztKd4nmCMsR3mZG/2NJxZQrem3mCxoAGRe4yMOsEx78UbKcXP9M8ApEJukMFPO3WtzY9yBlMWy9y3EW2uABeS4npsBSdJnFlcn6r/4i8TBCd0vvWxbBjcEgN/I9feiyEsxc8/P2/8AcwEvzArhCGZ8h/yfeh27Pfj5UzaLciCWsNpZjyrQQeleHLe3yJpazLSoBk8noOB7+tOAatifuZ6ywodQG6ssfRDPrJ2qhWA4+kcDQia6oNxAf7ST26n6dKXdi508JK6Rj8z7FY1EC6uNWkEdPt0rArE0JzhakGMT4T+KA7OU28pA3+oPShOo2mlFybUZ1BqW3MuxGFXTbVGZ9jejhfUU/FnVuK5iVcPMPmWG/wDcWDkid3HE9eKfuoUYbMByYVm66tA1BgB0/elg7Z7K9gEQfDYcIZ9KW7FhUXp8m3JNTkOL1aVKg7zI2IO/PQip8uI1dy7OPVWxNFYxjK41tqWdlIGoH0YcjnY96QuagAR1OW20KARRhuI0uCyEFhv699x9KpJVxa9xBgeNwZdZ1cgEDfjsTz1PFC6kgGCRBWxBFrW7FtPlVYhVPAJ/uO+wryH2UfHieMX4bF6DoeQrEE91MzO3pIoEYixCu4RmPlZbqcT+pgfcUeQAi1mDgxiMzi2T+IvA9dvypi5vYTPXFK3AFLAkk8gDv3n36VN8zIEuGLSxUfXjfrFaonuY4ynBsS10kyF0qdjvG59OlFj3MePEKvMLt5fJJJMT3/mmelfcwCQDCSRAUEKWHcisZq4HQhbjVHqU4i2t0HyB4XnfZo4kdzQ2PvHY8rE0eogs2d9Dll2iQCfvHI9qWfabmshbxGWHwC6dPxdXdTwCDsZIEAgnbnalObXeBBKen5mjznFqihSY6mntkBb7T2LSZMq8cDyZm8Rmera2NR7nYCs2EmU48WnxtQG9pemFZdLXpadxp+Ue4547U9cYAJq50VcsK4v4hN2xI1W21AH0ntBFIZbJ2dCv5+kWHF0RU8tEwSDI7GdS+p33H3+lY53Ahf48wmI6lljGgAhhAncgT+tBidsftY2IBxEdG/vDLV+CCpDAHfoftSc5VHDg9SXKAOWklv8AOr8T/r/kV0MTb8Qb5MYgsCpTjT8ME7lSYIG/1qYM+DJQ/SfE8oJPEpFjSIBkHcHoB7d6LEV3kpyDM7YmD4g6QGLAQRJJ/X6VaCqrxGAgDnqK7maW9UKdXcjgffn7UFEmzEPqUX6xVn2P/p2e6BvCqoP+4Df9adjx7m2zrZs2zQp9TIeDMA+Ke2boBt6jcI76dwPvFL1TDHYT7SAOfS3NOi3Hk+g6VGnAnFcktZhEalIO4IiPSsb5EJGI5mQ8SZTbw2GcIIUtIHMTuRPvVeDMcgpu5V6m9KMwqHenEcQV5WpbfvVgFmYn+pcb+HLTvARTBMk9KHIpPU6QYhaE3d8WbdsB2AaOZjf96F9OvpXXuk7KzCAWmb5lgx1Uwd/Y1ztxXviRem3xCFx+wVxpjhhvz3HaSTTUzE9wGBHEqKjcDcEal7al5/Ik/SmdG4A+IquW99R355/z/JpQnhxLbewKGdJnn9a9uYdTY5wVgKgduFEDrLNt+n603TgualC4SarzBhhQxDRCydugjbjjkVuTGQ0XlxlDRn2KwkJ1M9N4968/tSLqEWsclu2ECkkfYkfnW48iqlCeuBYm89xgGYRzoHEb8x1rHfIw+kPYa3S3Gys2xBWdz6TqA45BMTWsNgoQCZTibBKhJCpw0Egkb+m8ihWwbmqxBsSrFXRbtkpKADYiNydhPf39Kw4lyGiLlWB35ANRLlmPvXUvAFGYFYBG8TvuPr+VG+LHjIvgGPGnxshZyeDCr99bp1u+snoDwO1ex4mql4+vmQlsjijwJPDZlaRwpWB0iDz3JFPCbASO5TpfTx3Z5jS3iVILKNuytPPPl4qVncn2y31FY0GEs+Ik6gGQ7bgiJ9u3pU75zuvowXehRIn2IIMHcGeRwZ6wOPpQtmDC/P8An+8IH22OZIWlZCXKg/3Lt7al/cV5c240RBGY7qAuR+DoMM0FYEjcMCJHXmIocotaIhM6snu6jjAsjosqDPcDn1njeqNOoVAJDkL422gwvE4VXEceq7VRkQt3MTUMDE2Y4V1M/gHUCT9R09+KmwK2Kx1K9MyNx5M5/n2KdrhBPlB4FXotC/Mh1DEuR8SrCyCAOtevmT1fEY460l4OLgBXVAPtPXrE0QYjkTu/ivsx4kHxNt4W8Of06fELb6IVI+VTET60jUsXW/8ADOe+QbdsIZuaQJz2MItHYd6wwhFXjLD68HdB5C6h7itxHblU/WGrVOVIZgda6RHmOw8mMMLlzX2CKPc9AKFLuVInmbl79vBWAqjcDpThxDP0mMz7GG4ustz0pKOWeoW4VMf/AFDoSUdl76SR+lX7Fce4XJXM6DhcaUw9oX/ia9A3EBu4k8ntXJzae3LY/wDqN2FqMnhc83I1GTuBH60jLhbxBy7Fah39YTaxLMp1jTvsZnUDvP02pdKtVAzqPTHMYs4J82xI1A+vVR77/ajcWQZEJbl+OOl7XO07+npW4X2PfgynAw4vwYzxV4C2gEAwI99v3o8uW0vzFk73/eKmxrSQSSB1PTvUm5z3zHFOaIriU3MYu8GCRAbmO1N3AEGri0w7SCZHBqqOWC6jvBkACQBwOeO9PfU7hQlOfIzLVcQx8UNgWCyNgSFnfpPNLLkyIYyYLiMbbRdRhz0AImfXevKsMYqBLTOY/Em+44QRxqOn1O/FOX2jiGgLMFXiJcYAQfhOUCtGoSoMg9uRVWO1PvF3KziQir8ztCWLaDSqIF7BQBXPAvucwubiXxFlNvT8ZEAPyvAHB4b6GOOhrS1cXDDWpuZgYz4Typ0nqDurfX96NCRyJPGuHyK5dR3UFBcEqCdB9+9EWUmHRHEVHDYnDKEubESQ0hgQZ6+80RGN/EaufIi7QeIpuZ/fFwAuvb5Qa38riK3thfmch8yyx4pu6tJRSOkDTS30CEbrM8crObaPMs8UqrQykAxMc+9KTTsnRuHvRl2m+OptsJigwBB1KQCCNwQeojmmK1cGKhqD60VBhzPTn3jbw6LZ+JaEI53A4VudvQ7/AFBokYg7T+0xvmZ3AnzJzMz9t60iM0+Mu4+4mi8FYMXr6hhKpNxu0zCg+53+hrxF8Tq/i5Bz/wDiP7zpF1tjQZ69MzkDuZ++NzUqmTtLLDbTWzwPEB8W3dODuE9RA9zXkF5AI5E3cTCeG8idzrcQD36CusxvgS7Dj29zR4vMbWFGlAJHNb0OI4cnmLsbmyXE1ORLcD9KWd0aoWpj84ufDIiGBB2O43BE+4puBQe5Pn9vInvhzKGa4lxh5QdUH03p2TJ4ESiXyZp8c5uvPAPSpXMpxqZSMOitDcgEjaY/ipyDXJkmRFRjZ5h1pkRRakB51b7DzKCADwKnyKx5qYcJ9MfU9Q4IxEH8PB6x+9IXJRkzL8yNm0ysu/8AJFeaeorx8yeJxPI6KI1T9Z/WvCzVynFiF9dfWZ+9nih1RVJQMJJ/YVUmlO0ljzHqi2L5hvirMQ4ti0oULvtz/wA1uBByJWVoVFVnEHZ1JBB3g8URUDgznOpQ8Q27ca6Q7NJ2B9IpfXEA2xBg9wdz7VovxM2knief05M7bCtDcwVUkwfFraVGjfZd+5JE07HvLC45kG6lNzsTW5qQGQkXE/iHGqE+CPMWjVBjSo3mepkDYete23zHbKUkwPwzkwJ+Nc8ygxbUgESPxeo7T1rxPiJXq5przVomNMz46uhbdnvL/QeXeixmmMIdTnOaWoIeOTP/AHVqfE8IJjpDTt324FHjoipohGHvyZP1pbLU2PvDmc3MOSu7oT8nr3Xsf1pORQZoNTpGAxepQ28diIYe4pAajNl+LsLdtsjbqw+3UH3BrSbEITnmb5Hdw516g9uCAQAIJGwYfvW48itx0ZbogrZ1AFTRf6eWwLdxxEkos+y6v1aj53TfxBrzMfr/AGmpZqx+Vr5kI4iXF/NUGM+InIKMlYFMuCsA8RW/iBLc7atTew707Spue5Zpx7r+IrxOabFLMADbgb10upYOZjMwwtxrtxFV7hDEeVWbgx0FeLBTZImitvJlWIy50VdSOpH9ykfqKEZA3meFeJCzlBYh3JPYU7dQoQNpJszQWbyraf2A9u9KJjAKgV66QoeY7UsrHq0oF0uCzEN0jf8Aw1h48SPPkPPtuX3LbOFcbsqgMh32UaVYDqIAnsfSvAiTHIaHP7TxMzvKkI0CeQoaCe3O/tQemjNyJ5cjfEa5ViLwGm4xg8FyNUnoAOtJzYgASvEqwqf64F4hvOEFtATJJaO0gCfckflRaPGGNmZqQcaBF88mZ23ZuEgBG6dD1MD7kH7V0CsUuToR/icF/wCsNOqY49ulTjHt5lgybpVlltdcbxpILHgt1A9B3oMwO3iDsDHmHjDQRH09RU3JkYXa9SwYBWiQdt5OwFeDEcCEhYEgQHG39R0qPKPz9aNV28nuAxA4ES5gt3WAogRtxv71bh2bbMowYzW4dzsuaY9klVEGOa5Fkzmsa6mUvuWhZ+e4qzzHLHY8zEfWnoBf7Ge0/uY38TYZdaC2bSjoi/mJP5k0oczxEJtiTv7/AG6UXiZOSZ7nNy9ea63BGkJ+FUHCj8zPc1ZjQbanrlWLEqB00g14EgzwirGLP2FOxmbPsFuYPTrXsnHM2dD8L5Siot3lm7/h9v5qJjuPMBzNQlsDjal1xMEstXoaIrwMapPRi/xhbixfH/1z9QQaBP8AUH3lmj41KfcQbwOoGGO3NxvyCin/ANRv6T2rJ9Q/c/3jPMsQUtuw5AMe/FZ2ak6izUR5FiS6Orb6GgHqZE71PmxjHmoeZ7UKB1G2DFAZOsS5laZyxLEBiRA2gLtz1o01LYxSzo4goXqE5H4btQLrkv2U7KPUx831qlM75B3UzPkK/p4mnw6gbKAPbas2jsyMsfMsvWluAq4DA9xNGVHiarEHiYLF5Iq3nQMYB2kdOYrDqivFToo9i5HH5Eot6dRhj29hU665viAc5scTHZzIhAdh/wBV1MZsXG5GNCH5VaBdV4AAYd570OSz1M9PcKuGYzOGQkBF8rmIkccfY70FndI8qjGNvf1hGW5+5W45RCYkbcRzx3O9CzlXBg4yagmVZw/xBx84Y7kySUB5P+z/APRo3bgzcPuye6R8WZsyXFQAfKGM9TrDj7BAtHpv03KtT3+0WLmjq0GDpVDywHlOsbT/ALo+gqgvx1IVFmMcqzd2tquw06UETx5d/TZY+ppDMQZZihGHxpJ4AhSBEiJEbb7cdKYDPOI2sYxndQwEpMECPwkbwe5J96RkoCeRAW5kM9zGEjTtqJ52kRHTffeKUeIJW22xRbzQlbjaR8hMSx4DdSePMduKatE8xgxqIuxGfvckQBuD3gkueD6GKa4FRqiqqf/Z"/>
          <p:cNvSpPr>
            <a:spLocks noChangeAspect="1" noChangeArrowheads="1"/>
          </p:cNvSpPr>
          <p:nvPr/>
        </p:nvSpPr>
        <p:spPr bwMode="auto">
          <a:xfrm>
            <a:off x="155575" y="-1417638"/>
            <a:ext cx="4572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mylittlenorway.com/wp-content/uploads/2011/07/cloudberry-season-2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 r="35902" b="5579"/>
          <a:stretch/>
        </p:blipFill>
        <p:spPr bwMode="auto">
          <a:xfrm>
            <a:off x="2362200" y="3214862"/>
            <a:ext cx="2485190" cy="20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117321" y="325535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Cloud berries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67078" y="4473557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reindeer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Arctic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A</a:t>
            </a:r>
            <a:r>
              <a:rPr lang="en-US" sz="2000" dirty="0" smtClean="0"/>
              <a:t>rctic is in northern Canada, Alaska and Greenland.</a:t>
            </a:r>
          </a:p>
          <a:p>
            <a:endParaRPr lang="en-US" sz="2000" dirty="0"/>
          </a:p>
          <a:p>
            <a:r>
              <a:rPr lang="en-US" sz="2000" dirty="0" smtClean="0"/>
              <a:t>Some Inuit moved inland in the summer to gather food like berries. </a:t>
            </a:r>
          </a:p>
          <a:p>
            <a:endParaRPr lang="en-US" sz="2000" dirty="0"/>
          </a:p>
          <a:p>
            <a:r>
              <a:rPr lang="en-US" sz="2000" dirty="0" smtClean="0"/>
              <a:t>Inuit </a:t>
            </a:r>
            <a:r>
              <a:rPr lang="en-US" sz="2000" dirty="0"/>
              <a:t>collect cloud berries and mix them with seal </a:t>
            </a:r>
            <a:r>
              <a:rPr lang="en-US" sz="2000" dirty="0" smtClean="0"/>
              <a:t>oil, reindeer </a:t>
            </a:r>
            <a:r>
              <a:rPr lang="en-US" sz="2000" dirty="0"/>
              <a:t>or caribou </a:t>
            </a:r>
            <a:r>
              <a:rPr lang="en-US" sz="2000" dirty="0" smtClean="0"/>
              <a:t>fat, </a:t>
            </a:r>
            <a:r>
              <a:rPr lang="en-US" sz="2000" dirty="0"/>
              <a:t>and sugar to make “Eskimo ice cream.” </a:t>
            </a:r>
          </a:p>
          <a:p>
            <a:endParaRPr lang="en-US" sz="2000" dirty="0" smtClean="0"/>
          </a:p>
          <a:p>
            <a:r>
              <a:rPr lang="en-US" sz="2000" dirty="0" smtClean="0"/>
              <a:t>In the fall, most of the animals went south, to warmer weather. Some Inuit moved their tribes to the shore in winter to hunt sea animals.</a:t>
            </a:r>
          </a:p>
          <a:p>
            <a:endParaRPr lang="en-US" sz="2000" dirty="0"/>
          </a:p>
          <a:p>
            <a:r>
              <a:rPr lang="en-US" sz="2000" dirty="0" smtClean="0"/>
              <a:t>Some people call the Inuit, </a:t>
            </a:r>
            <a:r>
              <a:rPr lang="en-US" sz="2000" i="1" dirty="0" smtClean="0"/>
              <a:t>Eskimos</a:t>
            </a:r>
            <a:r>
              <a:rPr lang="en-US" sz="2000" dirty="0" smtClean="0"/>
              <a:t>. It means “meat eaters”. The Inuit prefer the name </a:t>
            </a:r>
            <a:r>
              <a:rPr lang="en-US" sz="2000" i="1" dirty="0" smtClean="0"/>
              <a:t>Inuit</a:t>
            </a:r>
            <a:r>
              <a:rPr lang="en-US" sz="2000" dirty="0" smtClean="0"/>
              <a:t> which means “the people.”</a:t>
            </a:r>
          </a:p>
          <a:p>
            <a:endParaRPr lang="en-US" sz="20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6/63/Oncorhynchus_ner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71" y="3272917"/>
            <a:ext cx="2239335" cy="10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1" y="2207175"/>
            <a:ext cx="28860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59" y="261257"/>
            <a:ext cx="8229600" cy="1143000"/>
          </a:xfrm>
        </p:spPr>
        <p:txBody>
          <a:bodyPr/>
          <a:lstStyle/>
          <a:p>
            <a:r>
              <a:rPr lang="en-US" dirty="0" smtClean="0"/>
              <a:t>   California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90713"/>
              </p:ext>
            </p:extLst>
          </p:nvPr>
        </p:nvGraphicFramePr>
        <p:xfrm>
          <a:off x="21771" y="5335537"/>
          <a:ext cx="9161230" cy="1470620"/>
        </p:xfrm>
        <a:graphic>
          <a:graphicData uri="http://schemas.openxmlformats.org/drawingml/2006/table">
            <a:tbl>
              <a:tblPr/>
              <a:tblGrid>
                <a:gridCol w="975455"/>
                <a:gridCol w="8185775"/>
              </a:tblGrid>
              <a:tr h="5334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Climate/Land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The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weather is mild and warm most of the year. The Chumash lived mostly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near the coast (ocean), with some living inland near the mountains. 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Plants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Plants include walnuts, 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chamomile, chia seeds, berries, and pine nuts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.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6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Animals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Animals include antelope, bear, birds, deer, mountain lion, and rabbits, along with a variety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of fish and other sea creatures (like seals)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.  Shellfish, like clams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and mussels,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were also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in the area and gathered by the Chumash for food.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ontrol 8"/>
          <p:cNvSpPr>
            <a:spLocks noChangeArrowheads="1" noChangeShapeType="1"/>
          </p:cNvSpPr>
          <p:nvPr/>
        </p:nvSpPr>
        <p:spPr bwMode="auto">
          <a:xfrm>
            <a:off x="1200150" y="9645650"/>
            <a:ext cx="8677275" cy="9413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345717" y="288181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457485" y="41307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4101" name="Picture 5" descr="MP90026277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8039"/>
          <a:stretch>
            <a:fillRect/>
          </a:stretch>
        </p:blipFill>
        <p:spPr bwMode="auto">
          <a:xfrm>
            <a:off x="3768439" y="3503666"/>
            <a:ext cx="1701253" cy="161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5" name="Picture 3" descr="C:\Users\sselk\AppData\Local\Microsoft\Windows\Temporary Internet Files\Content.IE5\CQ863XZD\MP90026289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12" y="1282309"/>
            <a:ext cx="1418095" cy="21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1" y="1648845"/>
            <a:ext cx="2274887" cy="109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72316" y="4023747"/>
            <a:ext cx="10390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http://www.nps.gov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1500" y="5823785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8" action="ppaction://hlinksldjump"/>
              </a:rPr>
              <a:t>Click here for more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668400" y="41307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Chamomile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395" y="109764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puma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6726" y="42751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deer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0760" y="4004733"/>
            <a:ext cx="8996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salmon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256" y="3839081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Pacific Ocean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737" y="10351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Pine Nuts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2021" y="1097643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Grizzly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Bear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1836" y="297180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seals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4552" y="491777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inlet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17" y="991244"/>
            <a:ext cx="2275783" cy="17036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76" y="1664339"/>
            <a:ext cx="1701284" cy="17012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20" y="381065"/>
            <a:ext cx="1753396" cy="9553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19" y="4495800"/>
            <a:ext cx="1355067" cy="14510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00" y="4371500"/>
            <a:ext cx="1324300" cy="7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980</Words>
  <Application>Microsoft Office PowerPoint</Application>
  <PresentationFormat>On-screen Show (4:3)</PresentationFormat>
  <Paragraphs>169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Native American Indians</vt:lpstr>
      <vt:lpstr>Regional Map</vt:lpstr>
      <vt:lpstr>Southeast</vt:lpstr>
      <vt:lpstr>More on the Southeast</vt:lpstr>
      <vt:lpstr>Great Plains</vt:lpstr>
      <vt:lpstr>More on the Great Plains</vt:lpstr>
      <vt:lpstr>Arctic</vt:lpstr>
      <vt:lpstr>More on the Arctic</vt:lpstr>
      <vt:lpstr>   California</vt:lpstr>
      <vt:lpstr>More on California</vt:lpstr>
      <vt:lpstr>Southwest</vt:lpstr>
      <vt:lpstr>More on the Southwest</vt:lpstr>
      <vt:lpstr>Bibliography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131</cp:revision>
  <dcterms:created xsi:type="dcterms:W3CDTF">2012-09-11T13:17:32Z</dcterms:created>
  <dcterms:modified xsi:type="dcterms:W3CDTF">2014-12-01T21:06:32Z</dcterms:modified>
</cp:coreProperties>
</file>